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75" r:id="rId35"/>
    <p:sldId id="291" r:id="rId36"/>
    <p:sldId id="294" r:id="rId37"/>
    <p:sldId id="295" r:id="rId38"/>
    <p:sldId id="296" r:id="rId39"/>
    <p:sldId id="297" r:id="rId40"/>
    <p:sldId id="292" r:id="rId41"/>
    <p:sldId id="293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16" r:id="rId52"/>
    <p:sldId id="317" r:id="rId53"/>
    <p:sldId id="310" r:id="rId54"/>
    <p:sldId id="311" r:id="rId55"/>
    <p:sldId id="312" r:id="rId56"/>
    <p:sldId id="313" r:id="rId57"/>
    <p:sldId id="314" r:id="rId58"/>
    <p:sldId id="315" r:id="rId59"/>
    <p:sldId id="307" r:id="rId60"/>
    <p:sldId id="308" r:id="rId61"/>
    <p:sldId id="309" r:id="rId62"/>
    <p:sldId id="318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4D3"/>
    <a:srgbClr val="1D4BDD"/>
    <a:srgbClr val="183EB8"/>
    <a:srgbClr val="1928B7"/>
    <a:srgbClr val="422DDF"/>
    <a:srgbClr val="1822F4"/>
    <a:srgbClr val="0711CF"/>
    <a:srgbClr val="4117F5"/>
    <a:srgbClr val="2F1CBA"/>
    <a:srgbClr val="2F20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ign for AFS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915400" cy="4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096000" cy="99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smtClean="0">
                <a:solidFill>
                  <a:srgbClr val="1D1DFF"/>
                </a:solidFill>
              </a:rPr>
              <a:t>Electromagnetic MP Prot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B370-FC18-4357-8366-5452476AA9C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D8D0-98EA-47CE-966F-9CD5A7FE8D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esign for AFS P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25712" cy="541020"/>
          </a:xfrm>
          <a:prstGeom prst="rect">
            <a:avLst/>
          </a:prstGeom>
        </p:spPr>
      </p:pic>
      <p:pic>
        <p:nvPicPr>
          <p:cNvPr id="7" name="Picture 6" descr="AFS Env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81001" y="457200"/>
            <a:ext cx="2209800" cy="6645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gradFill flip="none" rotWithShape="1">
            <a:gsLst>
              <a:gs pos="0">
                <a:srgbClr val="1D1DFF">
                  <a:shade val="30000"/>
                  <a:satMod val="115000"/>
                </a:srgbClr>
              </a:gs>
              <a:gs pos="50000">
                <a:srgbClr val="1D1DFF">
                  <a:shade val="67500"/>
                  <a:satMod val="115000"/>
                </a:srgbClr>
              </a:gs>
              <a:gs pos="100000">
                <a:srgbClr val="1D1DFF">
                  <a:shade val="100000"/>
                  <a:satMod val="115000"/>
                </a:srgbClr>
              </a:gs>
            </a:gsLst>
            <a:lin ang="0" scaled="1"/>
            <a:tileRect/>
          </a:gra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roth@advfusion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My%20Documents\Alan's%20writing\%23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AFS\Animate3_March1989.avi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AFS\ani_4_March13_1600_3.avi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My%20Documents\Alan's%20writing\Electrical%20Transformer%20Blast.wmv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actamerica.org/" TargetMode="External"/><Relationship Id="rId2" Type="http://schemas.openxmlformats.org/officeDocument/2006/relationships/hyperlink" Target="http://www.empcommiss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rvive-emp.com/" TargetMode="External"/><Relationship Id="rId4" Type="http://schemas.openxmlformats.org/officeDocument/2006/relationships/hyperlink" Target="http://www.nap.edu/catalog.php?record_id=1250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ELECTROMAGNETIC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PULSE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Presentation for the PES IEEE Chicago Chapter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4876800"/>
            <a:ext cx="2971800" cy="1676400"/>
          </a:xfrm>
        </p:spPr>
        <p:txBody>
          <a:bodyPr>
            <a:normAutofit/>
          </a:bodyPr>
          <a:lstStyle/>
          <a:p>
            <a:pPr algn="l">
              <a:lnSpc>
                <a:spcPts val="1800"/>
              </a:lnSpc>
            </a:pPr>
            <a:r>
              <a:rPr lang="en-US" sz="1800" dirty="0" smtClean="0"/>
              <a:t>Presented by:</a:t>
            </a:r>
          </a:p>
          <a:p>
            <a:pPr algn="l">
              <a:lnSpc>
                <a:spcPts val="1800"/>
              </a:lnSpc>
            </a:pPr>
            <a:r>
              <a:rPr lang="en-US" sz="1800" dirty="0" smtClean="0"/>
              <a:t>Alan D. Roth, Ph.D.</a:t>
            </a:r>
            <a:br>
              <a:rPr lang="en-US" sz="1800" dirty="0" smtClean="0"/>
            </a:br>
            <a:r>
              <a:rPr lang="en-US" sz="1800" dirty="0" smtClean="0"/>
              <a:t>Vice President</a:t>
            </a:r>
            <a:br>
              <a:rPr lang="en-US" sz="1800" dirty="0" smtClean="0"/>
            </a:br>
            <a:r>
              <a:rPr lang="en-US" sz="1800" dirty="0" smtClean="0"/>
              <a:t>Advanced Fusion Systems LLC</a:t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aroth@advfusion.com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(301) 928-6314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Types of HEM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3365" y="1295400"/>
            <a:ext cx="6169669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HEMP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8382000" cy="3611563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It respects line-of sight coverage.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You won’t feel the blast even if you can see it.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The pulse travels at the speed of light.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The entire continent can be victimized within the same second.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E1 will kill electronic equipment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E3 is similar to GIC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Nuclear devices can be optimized for HEMP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HEMP Exposed Area </a:t>
            </a:r>
            <a:br>
              <a:rPr lang="en-US" dirty="0"/>
            </a:br>
            <a:r>
              <a:rPr lang="en-US" dirty="0"/>
              <a:t>for Height of </a:t>
            </a:r>
            <a:r>
              <a:rPr lang="en-US" dirty="0" smtClean="0"/>
              <a:t>Blast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6324600" cy="48677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HEMP Height of Blast Factor for E1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4191000"/>
            <a:ext cx="5715000" cy="2286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uFill>
                  <a:solidFill>
                    <a:schemeClr val="bg1"/>
                  </a:solidFill>
                </a:uFill>
              </a:rPr>
              <a:t>Electric Grid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382000" cy="452596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/>
              <a:t>E1 will damage SCADA and other electronic gear including protection devices.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/>
              <a:t>E2 will saturate the core of transformers and generator windings.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/>
              <a:t>E3 will burn up the already saturated transformers and generators.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/>
              <a:t>Nuclear cooling systems will not function.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/>
              <a:t>Back-up generators will not function.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400" dirty="0"/>
              <a:t>Degree of dysfunction will vary for many reasons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990600"/>
          </a:xfrm>
        </p:spPr>
        <p:txBody>
          <a:bodyPr/>
          <a:lstStyle/>
          <a:p>
            <a:r>
              <a:rPr lang="en-US" dirty="0"/>
              <a:t>How likely is HEMP?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458200" cy="4373563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400" dirty="0"/>
              <a:t>The Iranians are intent on developing a nuclear HEMP capability. </a:t>
            </a:r>
            <a:r>
              <a:rPr lang="en-US" sz="2400" dirty="0" smtClean="0"/>
              <a:t>Their </a:t>
            </a:r>
            <a:r>
              <a:rPr lang="en-US" sz="2400" dirty="0"/>
              <a:t>recent testing shows they are getting closer to achieving this.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400" dirty="0"/>
              <a:t>The North Koreans are also specifically gearing their nuclear testing to HEMP.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400" dirty="0"/>
              <a:t>Terrorist groups could also launch a HEMP attack.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400" dirty="0"/>
              <a:t>If the Pakistan government falls, their nuclear weapons could be turned against us.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400" dirty="0"/>
              <a:t>Russia and China have HEMP-specific nuclear weapons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Quotes from major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305800" cy="414496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 smtClean="0"/>
              <a:t>Newt Gingrich: “</a:t>
            </a:r>
            <a:r>
              <a:rPr lang="en-US" sz="2400" i="1" dirty="0" smtClean="0"/>
              <a:t>There </a:t>
            </a:r>
            <a:r>
              <a:rPr lang="en-US" sz="2400" i="1" dirty="0"/>
              <a:t>is a sword of Damocles over our heads. It is a threat that is real but has been all but </a:t>
            </a:r>
            <a:r>
              <a:rPr lang="en-US" sz="2400" i="1" dirty="0" smtClean="0"/>
              <a:t>ignored….One </a:t>
            </a:r>
            <a:r>
              <a:rPr lang="en-US" sz="2400" i="1" dirty="0"/>
              <a:t>small nuclear weapon, delivered by an ICBM can, in fact, destroy the United States by maximizing the effect of the resultant electromagnetic pulse upon detonation</a:t>
            </a:r>
            <a:r>
              <a:rPr lang="en-US" sz="2400" i="1" dirty="0" smtClean="0"/>
              <a:t>.”</a:t>
            </a:r>
          </a:p>
          <a:p>
            <a:pPr marL="0" indent="0">
              <a:lnSpc>
                <a:spcPts val="2400"/>
              </a:lnSpc>
              <a:buNone/>
            </a:pPr>
            <a:endParaRPr lang="en-US" sz="2400" i="1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en-US" sz="2400" b="1" dirty="0" smtClean="0"/>
              <a:t>Dr. William Graham </a:t>
            </a:r>
            <a:r>
              <a:rPr lang="en-US" sz="2400" i="1" dirty="0" smtClean="0"/>
              <a:t>(EMP Commission Chairman): “The current vulnerability of our critical infrastructures can both invite and reward attack if not corrected…. Several potential adversaries have the capability to attack the United States with a high-altitude nuclear weapon-generated electromagnetic pulse, and others appear to be pursuing efforts to obtain that capability.”</a:t>
            </a:r>
            <a:endParaRPr lang="en-US" sz="2400" i="1" dirty="0"/>
          </a:p>
          <a:p>
            <a:pPr marL="0" indent="0">
              <a:lnSpc>
                <a:spcPts val="2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0960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A solar flare, </a:t>
            </a:r>
            <a:r>
              <a:rPr lang="en-US" sz="2800" dirty="0" smtClean="0"/>
              <a:t>associated with </a:t>
            </a:r>
            <a:r>
              <a:rPr lang="en-US" sz="2800" dirty="0"/>
              <a:t>coronal mass ejections</a:t>
            </a:r>
          </a:p>
        </p:txBody>
      </p:sp>
      <p:pic>
        <p:nvPicPr>
          <p:cNvPr id="5" name="Picture Placeholder 9" descr="Solar flare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676400"/>
            <a:ext cx="3810000" cy="48570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6096000" cy="990600"/>
          </a:xfrm>
        </p:spPr>
        <p:txBody>
          <a:bodyPr/>
          <a:lstStyle/>
          <a:p>
            <a:r>
              <a:rPr lang="en-US" dirty="0"/>
              <a:t>Solar Flares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77200" cy="4525963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 smtClean="0"/>
              <a:t>Solar flares often accompany coronal mass ejections.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 smtClean="0"/>
              <a:t>They are sometimes launched in our direction and cause geomagnetic storms also known as “</a:t>
            </a:r>
            <a:r>
              <a:rPr lang="en-US" b="1" dirty="0" smtClean="0">
                <a:solidFill>
                  <a:srgbClr val="FF0000"/>
                </a:solidFill>
              </a:rPr>
              <a:t>severe space weather</a:t>
            </a:r>
            <a:r>
              <a:rPr lang="en-US" dirty="0" smtClean="0"/>
              <a:t>”.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 smtClean="0"/>
              <a:t>The sun surface is most active when there are a lot of sun spots but coronal mass ejections can come at us </a:t>
            </a:r>
            <a:r>
              <a:rPr lang="en-US" b="1" dirty="0" smtClean="0"/>
              <a:t>at almost any time</a:t>
            </a:r>
            <a:r>
              <a:rPr lang="en-US" dirty="0" smtClean="0"/>
              <a:t>.</a:t>
            </a: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US" dirty="0" smtClean="0"/>
              <a:t>The only exceptions are deep solar minimums.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storms are dangerous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7924800" cy="361156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dirty="0" smtClean="0"/>
              <a:t>They cause damage to our electric grid resulting in </a:t>
            </a:r>
            <a:r>
              <a:rPr lang="en-US" dirty="0" smtClean="0"/>
              <a:t>widespread blackouts</a:t>
            </a:r>
            <a:r>
              <a:rPr lang="en-US" dirty="0" smtClean="0"/>
              <a:t>.</a:t>
            </a: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dirty="0" smtClean="0"/>
              <a:t>They cause damage to satellites interrupting communications and GPS services among other satellite functions.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The Sun – almost certain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A nuclear blast – high risk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b="1" dirty="0" smtClean="0"/>
              <a:t>A non-nuclear strike </a:t>
            </a:r>
            <a:r>
              <a:rPr lang="en-US" sz="2800" dirty="0" smtClean="0"/>
              <a:t>– very high risk </a:t>
            </a:r>
            <a:br>
              <a:rPr lang="en-US" sz="2800" dirty="0" smtClean="0"/>
            </a:br>
            <a:r>
              <a:rPr lang="en-US" sz="2800" dirty="0" smtClean="0"/>
              <a:t>and near-term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960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This solar event shows how active the sun can be during a relatively inactive period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5181600"/>
            <a:ext cx="8458200" cy="14017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8000" b="1" dirty="0" smtClean="0"/>
              <a:t>It was August 1, 2010 when the sun was just waking up from a very deep, long-lasting solar minimum.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8000" b="1" dirty="0" smtClean="0"/>
              <a:t>Drawing illustrates what could not be seen.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8000" b="1" dirty="0" smtClean="0"/>
              <a:t>Fortunately, none of the flares were pointed at us.</a:t>
            </a:r>
          </a:p>
          <a:p>
            <a:endParaRPr lang="en-US" dirty="0"/>
          </a:p>
        </p:txBody>
      </p:sp>
      <p:pic>
        <p:nvPicPr>
          <p:cNvPr id="6" name="Picture 2" descr="Locations of key events are labeled in this extreme ultraviolet image of the sun, obtained by the Solar Dynamics Observatory on August 1st. White lines trace the sun's magnetic field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293" b="5293"/>
          <a:stretch>
            <a:fillRect/>
          </a:stretch>
        </p:blipFill>
        <p:spPr>
          <a:xfrm>
            <a:off x="2133600" y="1752600"/>
            <a:ext cx="4648200" cy="348619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Coronal Mass Ejection </a:t>
            </a:r>
            <a:br>
              <a:rPr lang="en-US" sz="2700" dirty="0"/>
            </a:br>
            <a:r>
              <a:rPr lang="en-US" sz="2700" dirty="0"/>
              <a:t>meeting the earth’s geomagnetic </a:t>
            </a:r>
            <a:r>
              <a:rPr lang="en-US" sz="2700" dirty="0" smtClean="0"/>
              <a:t>field</a:t>
            </a:r>
            <a:endParaRPr lang="en-US" dirty="0"/>
          </a:p>
        </p:txBody>
      </p:sp>
      <p:pic>
        <p:nvPicPr>
          <p:cNvPr id="9" name="#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609600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Aurora Borealis </a:t>
            </a:r>
            <a:br>
              <a:rPr lang="en-US" dirty="0" smtClean="0"/>
            </a:br>
            <a:r>
              <a:rPr lang="en-US" dirty="0" smtClean="0"/>
              <a:t>(aka) Northern Lights</a:t>
            </a:r>
            <a:endParaRPr lang="en-US" dirty="0"/>
          </a:p>
        </p:txBody>
      </p:sp>
      <p:pic>
        <p:nvPicPr>
          <p:cNvPr id="5" name="Picture 5" descr="http://geology.com/nasa/aurora/aurora-borealis-curtains-alas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96200" cy="48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Solar Cycles of about 11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8382000" cy="3306763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smtClean="0"/>
              <a:t>A cycle starts at a solar minimum – There are zero or close to zero sun spots at the minimum. 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smtClean="0"/>
              <a:t>Sun spot numbers increase until they reach a maximum number for that cycle before decreasing back to the minimum.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Carrington event of 1859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373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 smtClean="0"/>
              <a:t>Richard Carrington, an astronomer saw a bright white light as he was examining solar spots.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 smtClean="0"/>
              <a:t>Not even 24 hours later, before </a:t>
            </a:r>
            <a:r>
              <a:rPr lang="en-US" dirty="0"/>
              <a:t>dawn the next day, </a:t>
            </a:r>
            <a:r>
              <a:rPr lang="en-US" dirty="0" smtClean="0"/>
              <a:t>skies </a:t>
            </a:r>
            <a:r>
              <a:rPr lang="en-US" dirty="0"/>
              <a:t>erupted in red, green, and purple auroras so brilliant that newspapers could be read as easily as in daylight. </a:t>
            </a:r>
            <a:endParaRPr lang="en-US" dirty="0" smtClean="0"/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 smtClean="0"/>
              <a:t>Stunning </a:t>
            </a:r>
            <a:r>
              <a:rPr lang="en-US" dirty="0"/>
              <a:t>auroras pulsated even at near tropical latitudes over Cuba, the Bahamas, Jamaica, El Salvador, and Hawaii.</a:t>
            </a:r>
            <a:endParaRPr lang="en-US" dirty="0" smtClean="0"/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T</a:t>
            </a:r>
            <a:r>
              <a:rPr lang="en-US" dirty="0" smtClean="0"/>
              <a:t>elegraph </a:t>
            </a:r>
            <a:r>
              <a:rPr lang="en-US" dirty="0"/>
              <a:t>systems worldwide went haywire. Spark discharges </a:t>
            </a:r>
            <a:r>
              <a:rPr lang="en-US" dirty="0" smtClean="0"/>
              <a:t>set </a:t>
            </a:r>
            <a:r>
              <a:rPr lang="en-US" dirty="0" smtClean="0"/>
              <a:t>telegraph </a:t>
            </a:r>
            <a:r>
              <a:rPr lang="en-US" dirty="0"/>
              <a:t>paper on fire. </a:t>
            </a:r>
            <a:endParaRPr lang="en-US" dirty="0" smtClean="0"/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 smtClean="0"/>
              <a:t>With the power off, aurora-induced </a:t>
            </a:r>
            <a:r>
              <a:rPr lang="en-US" dirty="0"/>
              <a:t>electric currents in the wires still allowed messages to be transmitted.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85800"/>
            <a:ext cx="6019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Carrington Event of 1859 in Solar Cycle 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6172200"/>
            <a:ext cx="8153400" cy="56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Not even 100 sun spots at peak that year</a:t>
            </a:r>
          </a:p>
          <a:p>
            <a:endParaRPr lang="en-US" dirty="0"/>
          </a:p>
        </p:txBody>
      </p:sp>
      <p:pic>
        <p:nvPicPr>
          <p:cNvPr id="5" name="Picture 7" descr="Solar Cycl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36" b="536"/>
          <a:stretch>
            <a:fillRect/>
          </a:stretch>
        </p:blipFill>
        <p:spPr>
          <a:xfrm>
            <a:off x="1397001" y="1676400"/>
            <a:ext cx="5994399" cy="449581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60960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Transition to Solar Cycle 24</a:t>
            </a:r>
            <a:endParaRPr lang="en-US" sz="2800" dirty="0"/>
          </a:p>
        </p:txBody>
      </p:sp>
      <p:pic>
        <p:nvPicPr>
          <p:cNvPr id="5" name="Content Placeholder 4" descr="Sun spot curve thru March 20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5919355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5943600"/>
            <a:ext cx="4038600" cy="487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Dramatic rise in sun spot number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9248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grid has experienced many </a:t>
            </a:r>
            <a:br>
              <a:rPr lang="en-US" sz="2800" dirty="0" smtClean="0"/>
            </a:br>
            <a:r>
              <a:rPr lang="en-US" sz="2800" dirty="0" smtClean="0"/>
              <a:t>geomagnetic storms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82296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Operations Manual of the North American Electric Reliability Corporation (NERC) cites geomagnetic storms of </a:t>
            </a:r>
            <a:r>
              <a:rPr lang="en-US" b="1" dirty="0" smtClean="0">
                <a:solidFill>
                  <a:srgbClr val="0F14D3"/>
                </a:solidFill>
              </a:rPr>
              <a:t>1957, 1958, 1968, 1970, 1972, 1974, 1979, 1982, and 1989</a:t>
            </a:r>
            <a:r>
              <a:rPr lang="en-US" dirty="0" smtClean="0">
                <a:solidFill>
                  <a:srgbClr val="0F14D3"/>
                </a:solidFill>
              </a:rPr>
              <a:t> </a:t>
            </a:r>
            <a:r>
              <a:rPr lang="en-US" dirty="0" smtClean="0"/>
              <a:t>as causes of major power system disturbances.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533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Geomagnetic Storms during solar cycles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6019800"/>
            <a:ext cx="8305800" cy="6397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/>
              <a:t>Vertical red lines show timing and intensity of storms. </a:t>
            </a:r>
          </a:p>
          <a:p>
            <a:pPr algn="ctr">
              <a:buNone/>
            </a:pPr>
            <a:r>
              <a:rPr lang="en-US" b="1" dirty="0" smtClean="0"/>
              <a:t>Only occasionally do they coincide with solar maximums.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524000"/>
            <a:ext cx="6629400" cy="440864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960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Geomagnetic aa-index (blue)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sunspot number (red)</a:t>
            </a:r>
          </a:p>
        </p:txBody>
      </p:sp>
      <p:pic>
        <p:nvPicPr>
          <p:cNvPr id="5" name="Content Placeholder 9" descr="sun spots and CME grap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76400"/>
            <a:ext cx="6858000" cy="49668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NON-NUCLEAR EMP (NNEMP)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6096000" cy="990600"/>
          </a:xfrm>
        </p:spPr>
        <p:txBody>
          <a:bodyPr/>
          <a:lstStyle/>
          <a:p>
            <a:r>
              <a:rPr lang="en-US" dirty="0" smtClean="0"/>
              <a:t>Storms are M and X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305800" cy="4525963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smtClean="0"/>
              <a:t>The Carrington Event of 1859 and the Geomagnetic Storm of 1921 are considered </a:t>
            </a:r>
            <a:r>
              <a:rPr lang="en-US" dirty="0" smtClean="0">
                <a:solidFill>
                  <a:srgbClr val="FF0000"/>
                </a:solidFill>
              </a:rPr>
              <a:t>100-year</a:t>
            </a:r>
            <a:r>
              <a:rPr lang="en-US" dirty="0" smtClean="0"/>
              <a:t> events.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smtClean="0"/>
              <a:t>A CME rated 3 times larger than the 1921 storm glanced off of our planet in 2001. The sun emits such large CMEs about 6 times per cycle.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smtClean="0"/>
              <a:t>Direction and polarity of CMEs are critical factors.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smtClean="0"/>
              <a:t>Our last major hit was in March of 1989 but it was about 500 </a:t>
            </a:r>
            <a:r>
              <a:rPr lang="en-US" dirty="0" err="1" smtClean="0"/>
              <a:t>nanoTeslas</a:t>
            </a:r>
            <a:r>
              <a:rPr lang="en-US" dirty="0" smtClean="0"/>
              <a:t> while the 1921 storm was 5,000 </a:t>
            </a:r>
            <a:r>
              <a:rPr lang="en-US" dirty="0" err="1" smtClean="0"/>
              <a:t>nT.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phase of the geomagnetic storm of March 1989</a:t>
            </a:r>
          </a:p>
        </p:txBody>
      </p:sp>
      <p:pic>
        <p:nvPicPr>
          <p:cNvPr id="6" name="Animate3_March198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752600"/>
            <a:ext cx="6607492" cy="49344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F14D3"/>
                </a:solidFill>
              </a:rPr>
              <a:t>Geomagnetic Induced </a:t>
            </a:r>
            <a:r>
              <a:rPr lang="en-US" dirty="0" smtClean="0">
                <a:solidFill>
                  <a:srgbClr val="0F14D3"/>
                </a:solidFill>
              </a:rPr>
              <a:t>Current (GIC)</a:t>
            </a:r>
            <a:endParaRPr lang="en-US" dirty="0">
              <a:solidFill>
                <a:srgbClr val="0F14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GIC </a:t>
            </a:r>
            <a:r>
              <a:rPr lang="en-US" dirty="0" err="1" smtClean="0"/>
              <a:t>electrojets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Electrojets</a:t>
            </a:r>
            <a:r>
              <a:rPr lang="en-US" dirty="0" smtClean="0"/>
              <a:t> are formed around the north and south magnetic poles at altitudes of about 100km and can have magnitudes of </a:t>
            </a:r>
            <a:r>
              <a:rPr lang="en-US" b="1" dirty="0" smtClean="0"/>
              <a:t>~1 million amps</a:t>
            </a:r>
            <a:r>
              <a:rPr lang="en-US" dirty="0" smtClean="0"/>
              <a:t>, which is sufficient in intensity to cause widespread disturbances to the geomagnetic field.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We have become more and more vulnerable to solar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dirty="0" smtClean="0"/>
              <a:t>As our electric grid technology improves to give us better, more efficient service, the grid becomes more vulnerable to geomagnetic storms.</a:t>
            </a: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dirty="0" smtClean="0"/>
              <a:t>As we become more reliant on Internet and digital services, we become more vulnerable to the effects of blackouts and nuclear electro-magnetic pulse.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F14D3"/>
                </a:solidFill>
              </a:rPr>
              <a:t>The GIC frequencies are very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They range from 0.3 Hz to as low as 0.00001 Hz.</a:t>
            </a:r>
          </a:p>
          <a:p>
            <a:pPr marL="0" indent="0">
              <a:buNone/>
            </a:pPr>
            <a:r>
              <a:rPr lang="en-US" dirty="0" smtClean="0"/>
              <a:t>The pulse couples best with long transmission lines.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US HV Transmission Network Model f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43000"/>
            <a:ext cx="8052883" cy="53641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U.S. Electric Grid Transmission Line Miles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345kV – 45,626 miles</a:t>
            </a:r>
          </a:p>
          <a:p>
            <a:pPr algn="ctr"/>
            <a:r>
              <a:rPr lang="en-US" dirty="0" smtClean="0"/>
              <a:t>500kV – 23,812 miles</a:t>
            </a:r>
          </a:p>
          <a:p>
            <a:pPr algn="ctr"/>
            <a:r>
              <a:rPr lang="en-US" dirty="0" smtClean="0"/>
              <a:t>765kV – 2,064 miles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mission Line Resist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9200"/>
            <a:ext cx="6996348" cy="538717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 Electric Grid Transmission Line Miles_Image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71600"/>
            <a:ext cx="7139490" cy="492089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NNEMP is the greatest</a:t>
            </a:r>
            <a:br>
              <a:rPr lang="en-US" dirty="0"/>
            </a:br>
            <a:r>
              <a:rPr lang="en-US" dirty="0"/>
              <a:t> most immediate threat.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400" dirty="0" smtClean="0"/>
              <a:t>An EMP generator can fit inside a van and can destroy an electrical substation from the road. 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400" dirty="0" smtClean="0"/>
              <a:t>It is not difficult to get parts for it and make it.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400" dirty="0" smtClean="0"/>
              <a:t>It can be </a:t>
            </a:r>
            <a:r>
              <a:rPr lang="en-US" sz="2400" b="1" dirty="0" smtClean="0"/>
              <a:t>almost an order of magnitude  stronger </a:t>
            </a:r>
            <a:r>
              <a:rPr lang="en-US" sz="2400" dirty="0" smtClean="0"/>
              <a:t>than a nuclear blast.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400" dirty="0" smtClean="0"/>
              <a:t>The van then drives to other substations unnoticed. We wouldn’t know what hit us.</a:t>
            </a:r>
          </a:p>
          <a:p>
            <a:pPr>
              <a:lnSpc>
                <a:spcPts val="2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"/>
            <a:ext cx="4876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Modeling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Modeling efforts that translate the GIC environment into specific impacts to the operation of the electric power grid has required the following steps: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lnSpc>
                <a:spcPts val="2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/>
              <a:t>• Modeling in detail the geographically wide-spread disturbances to the geomagnetic field.</a:t>
            </a:r>
          </a:p>
          <a:p>
            <a:pPr>
              <a:lnSpc>
                <a:spcPts val="2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/>
              <a:t>• Modeling the electromagnetic coupling that produces a geo-electric field across the surface of the Earth.</a:t>
            </a:r>
          </a:p>
          <a:p>
            <a:pPr>
              <a:lnSpc>
                <a:spcPts val="2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/>
              <a:t>• Modeling the interaction between the geo-electric field and the complex power grid topology to calculate the flow of GIC throughout the exposed power grid infrastructure.</a:t>
            </a:r>
          </a:p>
          <a:p>
            <a:pPr>
              <a:lnSpc>
                <a:spcPts val="2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/>
              <a:t>• Modeling of the operational impacts in the U.S. power grid.</a:t>
            </a:r>
          </a:p>
          <a:p>
            <a:pPr>
              <a:buFont typeface="Arial" charset="0"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800" b="1" dirty="0">
                <a:solidFill>
                  <a:srgbClr val="0F14D3"/>
                </a:solidFill>
              </a:rPr>
              <a:t>These modeling efforts have been highly successful!</a:t>
            </a:r>
            <a:endParaRPr lang="en-US" sz="2000" dirty="0" smtClean="0">
              <a:solidFill>
                <a:srgbClr val="0F14D3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Comparison of Measured GIC and Simulated GIC May 4, 1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8001000" cy="54102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Power System Disturbance and Outage Scenario of Unprecedented Scale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686800" cy="9445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00" b="1" dirty="0" smtClean="0"/>
              <a:t>    Areas of Probable Power System Collapse</a:t>
            </a:r>
            <a:br>
              <a:rPr lang="en-US" sz="2800" b="1" dirty="0" smtClean="0"/>
            </a:br>
            <a:r>
              <a:rPr lang="en-US" b="1" dirty="0" smtClean="0"/>
              <a:t>Impacted Regions involve population of &gt;130 Million</a:t>
            </a:r>
            <a:br>
              <a:rPr lang="en-US" b="1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09800"/>
            <a:ext cx="7239000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Generator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115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2000" dirty="0" smtClean="0"/>
              <a:t>Not given enough attention in GIC event consideration.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2000" dirty="0" smtClean="0"/>
              <a:t>Weaknesses lie in two areas:</a:t>
            </a:r>
          </a:p>
          <a:p>
            <a:pPr>
              <a:lnSpc>
                <a:spcPts val="20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000" dirty="0" smtClean="0"/>
              <a:t>		1. Generator rotor electrical heating due to the coupling of various harmonic currents that act as negative sequence flows in the electrical windings of generators. </a:t>
            </a:r>
          </a:p>
          <a:p>
            <a:pPr>
              <a:lnSpc>
                <a:spcPts val="20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000" dirty="0" smtClean="0"/>
              <a:t>		2. Events that excite vibrations in the turbines at their natural frequencies can readily lead to mechanical damage to these high-speed, high-pressure blades. 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2000" dirty="0" smtClean="0"/>
              <a:t>Permanent and widespread damage to large MVA generators in the U.S. would likely cause especially long-term debilitating damage to the power grid.</a:t>
            </a: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the 1989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11563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US" sz="2400" dirty="0" smtClean="0"/>
              <a:t>Coronal mass ejection was launched on March 9, 1989. It reached earth </a:t>
            </a:r>
            <a:r>
              <a:rPr lang="en-US" sz="2400" b="1" dirty="0" smtClean="0"/>
              <a:t>3 ½ days </a:t>
            </a:r>
            <a:r>
              <a:rPr lang="en-US" sz="2400" dirty="0" smtClean="0"/>
              <a:t>later.</a:t>
            </a: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US" sz="2400" dirty="0" smtClean="0"/>
              <a:t>It was manifested by a ground induced current (GIC) that coupled with transmission lines.</a:t>
            </a: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US" sz="2400" dirty="0" smtClean="0"/>
              <a:t>The greatest impact was the outage of the Quebec Province electric grid for 9 hours.</a:t>
            </a: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US" sz="2400" dirty="0" smtClean="0"/>
              <a:t>One large transformer was destroyed (cooked) at the Salem nuclear plant in New Jersey.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Damage from 1989 storm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 smtClean="0"/>
              <a:t>Part of the cooked transformer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4926" y="2209799"/>
            <a:ext cx="5327874" cy="375974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5562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Geomagnetic Storm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March </a:t>
            </a:r>
            <a:r>
              <a:rPr lang="en-US" sz="2800" dirty="0"/>
              <a:t>1989 Progression</a:t>
            </a:r>
          </a:p>
        </p:txBody>
      </p:sp>
      <p:pic>
        <p:nvPicPr>
          <p:cNvPr id="4" name="ani_4_March13_1600_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6629400" cy="49838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Damage from 1989 storm</a:t>
            </a:r>
            <a:r>
              <a:rPr lang="en-US" dirty="0"/>
              <a:t> </a:t>
            </a:r>
            <a:r>
              <a:rPr lang="en-US" sz="1800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Within 2 years after the March ’89 exposure, 11 nuclear plants noted failures of their large transformers, in addition to the Salem failure.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47244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200" dirty="0"/>
              <a:t>Comparison of </a:t>
            </a:r>
            <a:br>
              <a:rPr lang="en-US" sz="3200" dirty="0"/>
            </a:br>
            <a:r>
              <a:rPr lang="en-US" sz="3200" dirty="0"/>
              <a:t>March 1989 Storm </a:t>
            </a:r>
            <a:br>
              <a:rPr lang="en-US" sz="3200" dirty="0"/>
            </a:br>
            <a:r>
              <a:rPr lang="en-US" sz="3200" dirty="0"/>
              <a:t>&amp; May 1921 Storm </a:t>
            </a:r>
            <a:r>
              <a:rPr lang="en-US" sz="2800" dirty="0"/>
              <a:t/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267200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2600" dirty="0" smtClean="0"/>
              <a:t>The </a:t>
            </a:r>
            <a:r>
              <a:rPr lang="en-US" sz="2600" dirty="0"/>
              <a:t>latter estimated to be largest storm of 20th Century – 10x stronger than ‘89 - extended further south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2600" dirty="0"/>
              <a:t>The Hydro Quebec collapse during the ‘89 storm reached an intensity of ~480 nT/min. 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2600" dirty="0"/>
              <a:t>Large numbers of power system impacts in the United States were also observed for intensities that ranged from 300 to 600 nT/min during this storm.</a:t>
            </a:r>
          </a:p>
          <a:p>
            <a:pPr marL="0" indent="0">
              <a:buNone/>
              <a:defRPr/>
            </a:pPr>
            <a:r>
              <a:rPr lang="en-US" sz="2600" dirty="0"/>
              <a:t>The 1921 storm has been estimated to have Peaked at 5000 nT/min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57400"/>
            <a:ext cx="4275138" cy="310991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ience.nasa.gov/media/medialibrary/2010/10/26/powerli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91707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 Generators</a:t>
            </a:r>
          </a:p>
        </p:txBody>
      </p:sp>
      <p:pic>
        <p:nvPicPr>
          <p:cNvPr id="4" name="Content Placeholder 3" descr="EMP generator in a pickup tru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743200"/>
            <a:ext cx="4702878" cy="2514600"/>
          </a:xfrm>
        </p:spPr>
      </p:pic>
      <p:pic>
        <p:nvPicPr>
          <p:cNvPr id="5" name="Content Placeholder 9" descr="EMP generator in a bo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971800"/>
            <a:ext cx="1524000" cy="203676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What could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4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8000" dirty="0"/>
              <a:t>The size scale of flares used by the NOAA Space Environment Center is a classification of M and X based on logarithmic decade change in the X-ray energy observed. There are several flares that have exceeded even the X category by another factor of 10, and are classified as X+.</a:t>
            </a:r>
          </a:p>
          <a:p>
            <a:pPr marL="0" indent="0">
              <a:lnSpc>
                <a:spcPts val="24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8000" dirty="0"/>
              <a:t>The March 13, 1989 </a:t>
            </a:r>
            <a:r>
              <a:rPr lang="en-US" sz="8000" dirty="0" err="1"/>
              <a:t>superstorm</a:t>
            </a:r>
            <a:r>
              <a:rPr lang="en-US" sz="8000" dirty="0"/>
              <a:t> was only in the mid range of the X class. The last X class CME was March 10, 2011. The polarity was not matched to our geomagnetic field.</a:t>
            </a:r>
          </a:p>
          <a:p>
            <a:pPr marL="0" indent="0">
              <a:lnSpc>
                <a:spcPts val="24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8000" dirty="0"/>
              <a:t>The large X22+ flare event of April 2, 2001, while ~30 times larger than the March 89 flare, only provided a small glancing blow upon arrival at the Earth.</a:t>
            </a:r>
            <a:r>
              <a:rPr lang="en-US" sz="8000" baseline="30000" dirty="0"/>
              <a:t>1</a:t>
            </a:r>
          </a:p>
          <a:p>
            <a:pPr marL="0" indent="0">
              <a:lnSpc>
                <a:spcPts val="32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11200" b="1" dirty="0">
                <a:solidFill>
                  <a:srgbClr val="FF0000"/>
                </a:solidFill>
              </a:rPr>
              <a:t>The perfect wave could be 3 times the 1921 event aimed right at us with </a:t>
            </a:r>
            <a:r>
              <a:rPr lang="en-US" sz="11200" b="1" dirty="0" smtClean="0">
                <a:solidFill>
                  <a:srgbClr val="FF0000"/>
                </a:solidFill>
              </a:rPr>
              <a:t>reverse </a:t>
            </a:r>
            <a:r>
              <a:rPr lang="en-US" sz="11200" b="1" dirty="0">
                <a:solidFill>
                  <a:srgbClr val="FF0000"/>
                </a:solidFill>
              </a:rPr>
              <a:t>polarity.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SCADA System Failures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3611563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  <a:buNone/>
            </a:pPr>
            <a:r>
              <a:rPr lang="en-US" sz="2800" dirty="0" smtClean="0"/>
              <a:t>Major infrastructure systems such as the electric grid, pipelines, refineries and other chemical processing depending on SCADA will not just shut down. They may malfunction with deadly results.</a:t>
            </a:r>
          </a:p>
          <a:p>
            <a:pPr>
              <a:lnSpc>
                <a:spcPts val="2800"/>
              </a:lnSpc>
              <a:spcAft>
                <a:spcPts val="600"/>
              </a:spcAft>
              <a:buNone/>
            </a:pPr>
            <a:r>
              <a:rPr lang="en-US" sz="2800" dirty="0" smtClean="0"/>
              <a:t>Includes programmable logic controllers (PLCs)</a:t>
            </a:r>
            <a:br>
              <a:rPr lang="en-US" sz="2800" dirty="0" smtClean="0"/>
            </a:br>
            <a:r>
              <a:rPr lang="en-US" sz="2800" dirty="0" smtClean="0"/>
              <a:t>example in photo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43400"/>
            <a:ext cx="2667000" cy="197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5791200" cy="762000"/>
          </a:xfrm>
        </p:spPr>
        <p:txBody>
          <a:bodyPr/>
          <a:lstStyle/>
          <a:p>
            <a:r>
              <a:rPr lang="en-US" dirty="0" smtClean="0"/>
              <a:t>Interconnectedness</a:t>
            </a:r>
            <a:endParaRPr lang="en-US" dirty="0"/>
          </a:p>
        </p:txBody>
      </p:sp>
      <p:pic>
        <p:nvPicPr>
          <p:cNvPr id="5" name="Content Placeholder 4" descr="Interconnectedn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172199" cy="54864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moderate level event is </a:t>
            </a:r>
            <a:r>
              <a:rPr lang="en-US" sz="3200" dirty="0"/>
              <a:t>more likely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 smtClean="0"/>
              <a:t>We can recover from a moderate or indirect hit. But we may need to get through some weeks or some months. Those who prepare will be the most likely to regain operations.</a:t>
            </a: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Protective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Calibri" pitchFamily="34" charset="0"/>
              <a:buAutoNum type="arabicPeriod"/>
            </a:pPr>
            <a:r>
              <a:rPr lang="en-US" dirty="0" smtClean="0"/>
              <a:t>Series and </a:t>
            </a:r>
            <a:r>
              <a:rPr lang="en-US" dirty="0" err="1" smtClean="0"/>
              <a:t>Biparallel</a:t>
            </a:r>
            <a:r>
              <a:rPr lang="en-US" dirty="0" smtClean="0"/>
              <a:t> Capacitors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en-US" dirty="0" smtClean="0"/>
              <a:t>Electron tubes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en-US" dirty="0" smtClean="0"/>
              <a:t>Faraday Cage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en-US" dirty="0" smtClean="0"/>
              <a:t>Back-up/replacement transformers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Series and </a:t>
            </a:r>
            <a:r>
              <a:rPr lang="en-US" sz="3200" dirty="0" err="1"/>
              <a:t>Biparallel</a:t>
            </a:r>
            <a:r>
              <a:rPr lang="en-US" sz="3200" dirty="0"/>
              <a:t> 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dirty="0" smtClean="0"/>
              <a:t>These are located in the transformer along the line to ground.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dirty="0" smtClean="0"/>
              <a:t>They have not been tested against real GIC pulses. 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dirty="0" smtClean="0"/>
              <a:t>They may handle one pulse but driven to failure (they can explode) so they may be absent for subsequent pulses that are very likely.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dirty="0" smtClean="0"/>
              <a:t>They may work and they are not expensive.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Electron </a:t>
            </a:r>
            <a:r>
              <a:rPr lang="en-US" sz="3200" dirty="0"/>
              <a:t>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11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11200" dirty="0" smtClean="0"/>
              <a:t>Arc resistant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11200" dirty="0" smtClean="0"/>
              <a:t>Need almost no cooling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11200" dirty="0" smtClean="0"/>
              <a:t>Very rugged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11200" dirty="0" smtClean="0"/>
              <a:t>Can handle multiple pulses without pause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11200" dirty="0" smtClean="0"/>
              <a:t>Provide high level of confidence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11200" dirty="0" smtClean="0"/>
              <a:t>Only viable option to counter HEMP and NNEMP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Faraday Cages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6115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Metal shield keeps most electrical pulses out.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Must be totally enclosed with no outside wiring. Therefore, </a:t>
            </a:r>
            <a:r>
              <a:rPr lang="en-US" sz="2800" b="1" dirty="0" smtClean="0"/>
              <a:t>out of service.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Not an absolute solution.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Back-up/Replacement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Very expensive.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Difficult to order, purchase, transport, install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dirty="0" smtClean="0"/>
              <a:t>Many may be needed so demand will far outstrip supply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NASA/EPRI’s “Solar Shield”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An experimental forecasting system for the North American power grid.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The crucial moment comes about 30 minutes before impact when the CME sweeps past ACE, a spacecraft stationed 1.5 million km upstream from Earth.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Solar Shield can issue an alert to utilities with detailed information about the approaching GIC.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400" dirty="0" smtClean="0"/>
              <a:t>The project needs more power companies to join the research effort.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4582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shows what could happen after an </a:t>
            </a:r>
            <a:br>
              <a:rPr lang="en-US" sz="2800" dirty="0" smtClean="0"/>
            </a:br>
            <a:r>
              <a:rPr lang="en-US" sz="2800" dirty="0" smtClean="0"/>
              <a:t>NNEMP strike (video is not from an NNEMP)</a:t>
            </a:r>
            <a:endParaRPr lang="en-US" sz="2800" dirty="0"/>
          </a:p>
        </p:txBody>
      </p:sp>
      <p:pic>
        <p:nvPicPr>
          <p:cNvPr id="4" name="Electrical Transformer Blast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98800" y="2286000"/>
            <a:ext cx="5588000" cy="4191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28194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indent="0" algn="ctr">
              <a:lnSpc>
                <a:spcPts val="2800"/>
              </a:lnSpc>
              <a:buNone/>
            </a:pPr>
            <a:r>
              <a:rPr lang="en-US" sz="2600" dirty="0" smtClean="0"/>
              <a:t>Example is a </a:t>
            </a:r>
          </a:p>
          <a:p>
            <a:pPr indent="0" algn="ctr">
              <a:lnSpc>
                <a:spcPts val="2800"/>
              </a:lnSpc>
              <a:buNone/>
            </a:pPr>
            <a:r>
              <a:rPr lang="en-US" sz="2600" dirty="0" smtClean="0"/>
              <a:t>3 MVA-rated</a:t>
            </a:r>
          </a:p>
          <a:p>
            <a:pPr indent="0" algn="ctr">
              <a:lnSpc>
                <a:spcPts val="2800"/>
              </a:lnSpc>
              <a:spcAft>
                <a:spcPts val="1800"/>
              </a:spcAft>
              <a:buNone/>
            </a:pPr>
            <a:r>
              <a:rPr lang="en-US" sz="2600" dirty="0" smtClean="0"/>
              <a:t>Transformer.</a:t>
            </a:r>
          </a:p>
          <a:p>
            <a:pPr indent="0" algn="ctr">
              <a:lnSpc>
                <a:spcPts val="2800"/>
              </a:lnSpc>
              <a:buNone/>
            </a:pPr>
            <a:r>
              <a:rPr lang="en-US" sz="2600" dirty="0" smtClean="0"/>
              <a:t>It could just as well have been a </a:t>
            </a:r>
          </a:p>
          <a:p>
            <a:pPr indent="0" algn="ctr">
              <a:lnSpc>
                <a:spcPts val="2800"/>
              </a:lnSpc>
              <a:buNone/>
            </a:pPr>
            <a:r>
              <a:rPr lang="en-US" sz="2600" dirty="0" smtClean="0"/>
              <a:t>200 MVA-rated</a:t>
            </a:r>
          </a:p>
          <a:p>
            <a:pPr indent="0" algn="ctr">
              <a:lnSpc>
                <a:spcPts val="2800"/>
              </a:lnSpc>
              <a:buNone/>
            </a:pPr>
            <a:r>
              <a:rPr lang="en-US" sz="2600" dirty="0" smtClean="0"/>
              <a:t>Transformer.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Tasks that are needed </a:t>
            </a:r>
            <a:r>
              <a:rPr lang="en-US" sz="3200" u="sng" dirty="0"/>
              <a:t>now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068763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400" dirty="0"/>
              <a:t>Educate your upper echelon about this and the need for priority attention. Then educate others.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400" dirty="0"/>
              <a:t>Determine what is needed to manage a week or more and then a month or more without electricity. This is not easy. 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400" dirty="0"/>
              <a:t>Plan what to do when satellite malfunction causes a loss of communications or GPS service.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400" dirty="0"/>
              <a:t>Water, food, medical supplies, and other basics can be stored.  Plan for this and start storing.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400" dirty="0"/>
              <a:t>Steuben Foods in Elma, NY provides an example.</a:t>
            </a:r>
            <a:br>
              <a:rPr lang="en-US" sz="2400" dirty="0"/>
            </a:br>
            <a:r>
              <a:rPr lang="en-US" sz="2400" dirty="0" smtClean="0"/>
              <a:t>www.steubenfoods.com</a:t>
            </a:r>
            <a:endParaRPr lang="en-US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/>
              <a:t>More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600" dirty="0" smtClean="0"/>
              <a:t>Put in place </a:t>
            </a:r>
            <a:r>
              <a:rPr lang="en-US" sz="2600" dirty="0"/>
              <a:t>b</a:t>
            </a:r>
            <a:r>
              <a:rPr lang="en-US" sz="2600" dirty="0" smtClean="0"/>
              <a:t>ack-up </a:t>
            </a:r>
            <a:r>
              <a:rPr lang="en-US" sz="2600" dirty="0"/>
              <a:t>generators </a:t>
            </a:r>
            <a:r>
              <a:rPr lang="en-US" sz="2600" dirty="0" smtClean="0"/>
              <a:t>where needed and adequate fuel for them.</a:t>
            </a:r>
            <a:endParaRPr lang="en-US" sz="2600" dirty="0"/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600" dirty="0"/>
              <a:t>Utilities need to communicate with major customers to see what their plans are. Work with them.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600" dirty="0"/>
              <a:t>Investigate preparations at all of your locations and along your supply chains.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600" dirty="0"/>
              <a:t>Plan strong protection for storage depots</a:t>
            </a:r>
            <a:r>
              <a:rPr lang="en-US" sz="2600" dirty="0" smtClean="0"/>
              <a:t>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600" dirty="0" smtClean="0"/>
              <a:t>Work with </a:t>
            </a:r>
            <a:r>
              <a:rPr lang="en-US" sz="2600" dirty="0" err="1" smtClean="0"/>
              <a:t>InfraGuard</a:t>
            </a:r>
            <a:r>
              <a:rPr lang="en-US" sz="2600" dirty="0" smtClean="0"/>
              <a:t>, DHS Fusion Centers, local </a:t>
            </a:r>
            <a:r>
              <a:rPr lang="en-US" sz="2600" dirty="0" err="1" smtClean="0"/>
              <a:t>gov’t</a:t>
            </a:r>
            <a:r>
              <a:rPr lang="en-US" sz="2600" dirty="0" smtClean="0"/>
              <a:t>.</a:t>
            </a: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600" dirty="0" smtClean="0"/>
              <a:t>Support legislative efforts 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5410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Presentation 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Non-nuclear EMP</a:t>
            </a:r>
          </a:p>
          <a:p>
            <a:r>
              <a:rPr lang="en-US" sz="2400" dirty="0" smtClean="0"/>
              <a:t>High altitude EMP</a:t>
            </a:r>
          </a:p>
          <a:p>
            <a:r>
              <a:rPr lang="en-US" sz="2400" dirty="0" smtClean="0"/>
              <a:t>Solar storms</a:t>
            </a:r>
          </a:p>
          <a:p>
            <a:r>
              <a:rPr lang="en-US" sz="2400" dirty="0" smtClean="0"/>
              <a:t>Geomagnetic Induced Current</a:t>
            </a:r>
          </a:p>
          <a:p>
            <a:r>
              <a:rPr lang="en-US" sz="2400" dirty="0" smtClean="0"/>
              <a:t>Potential system failures</a:t>
            </a:r>
          </a:p>
          <a:p>
            <a:r>
              <a:rPr lang="en-US" sz="2400" dirty="0" smtClean="0"/>
              <a:t>Protective measures</a:t>
            </a:r>
          </a:p>
          <a:p>
            <a:r>
              <a:rPr lang="en-US" sz="2400" dirty="0" smtClean="0"/>
              <a:t>Tasks needed now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Linkages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hlinkClick r:id="rId2"/>
              </a:rPr>
              <a:t>www.empcoalition.org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hlinkClick r:id="rId2"/>
              </a:rPr>
              <a:t>www.empcommission.org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>
                <a:hlinkClick r:id="rId3"/>
              </a:rPr>
              <a:t>www.empactamerica.org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http://www.nap.edu/catalog.php?record_id=12507</a:t>
            </a:r>
            <a:r>
              <a:rPr lang="en-US" sz="2400" dirty="0" smtClean="0"/>
              <a:t> (</a:t>
            </a:r>
            <a:r>
              <a:rPr lang="en-US" sz="2400" dirty="0"/>
              <a:t>Severe Space Weather Events--Understanding Societal and Economic </a:t>
            </a:r>
            <a:r>
              <a:rPr lang="en-US" sz="2400" dirty="0" smtClean="0"/>
              <a:t>Impacts)</a:t>
            </a:r>
          </a:p>
          <a:p>
            <a:r>
              <a:rPr lang="en-US" sz="2400" dirty="0" smtClean="0">
                <a:hlinkClick r:id="rId5"/>
              </a:rPr>
              <a:t>www.survive-EMP.com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NNEMP is not just a transformer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The output of an EMP generator can be customized.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The wave form can be made to achieve specific damage.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Substation destruction will cascade. 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The target could be a nuclear plant.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Nuclear Blast at High Altitude (HEMP)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 of </a:t>
            </a:r>
            <a:r>
              <a:rPr lang="en-US" dirty="0"/>
              <a:t>HEMP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1"/>
            <a:ext cx="6858000" cy="38862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400" dirty="0" smtClean="0"/>
              <a:t>July 9, 1962 – Starfish Prime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sz="2400" dirty="0" smtClean="0"/>
              <a:t>Detonated over Johnston Island in the mid-Pacific at an altitude of 250 miles using a 1.44 megaton warhead.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sz="2400" dirty="0" smtClean="0"/>
              <a:t>The nuclear pulse reached Honolulu 898 miles from the detonation point. Burned out 300 street lights and triggered many burglar alarms. Some hotels had “Rainbow Parties” watching the aurora.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8174</TotalTime>
  <Words>2230</Words>
  <Application>Microsoft Office PowerPoint</Application>
  <PresentationFormat>On-screen Show (4:3)</PresentationFormat>
  <Paragraphs>227</Paragraphs>
  <Slides>63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 ELECTROMAGNETIC  PULSE   Presentation for the PES IEEE Chicago Chapter</vt:lpstr>
      <vt:lpstr>Three main sources</vt:lpstr>
      <vt:lpstr>NON-NUCLEAR EMP (NNEMP) </vt:lpstr>
      <vt:lpstr>NNEMP is the greatest  most immediate threat.</vt:lpstr>
      <vt:lpstr>EMP Generators</vt:lpstr>
      <vt:lpstr>This shows what could happen after an  NNEMP strike (video is not from an NNEMP)</vt:lpstr>
      <vt:lpstr>NNEMP is not just a transformer threat</vt:lpstr>
      <vt:lpstr>The Nuclear Blast at High Altitude (HEMP)</vt:lpstr>
      <vt:lpstr>First example of HEMP</vt:lpstr>
      <vt:lpstr>Slide 10</vt:lpstr>
      <vt:lpstr>HEMP Properties</vt:lpstr>
      <vt:lpstr>HEMP Exposed Area  for Height of Blast</vt:lpstr>
      <vt:lpstr>HEMP Height of Blast Factor for E1</vt:lpstr>
      <vt:lpstr>Electric Grid Consequences</vt:lpstr>
      <vt:lpstr>How likely is HEMP?</vt:lpstr>
      <vt:lpstr>Quotes from major sources</vt:lpstr>
      <vt:lpstr>A solar flare, associated with coronal mass ejections</vt:lpstr>
      <vt:lpstr>Solar Flares</vt:lpstr>
      <vt:lpstr>These storms are dangerous events</vt:lpstr>
      <vt:lpstr>This solar event shows how active the sun can be during a relatively inactive period</vt:lpstr>
      <vt:lpstr>Coronal Mass Ejection  meeting the earth’s geomagnetic field</vt:lpstr>
      <vt:lpstr>Aurora Borealis  (aka) Northern Lights</vt:lpstr>
      <vt:lpstr>Solar Cycles of about 11 years</vt:lpstr>
      <vt:lpstr>The Carrington event of 1859</vt:lpstr>
      <vt:lpstr>The Carrington Event of 1859 in Solar Cycle 10</vt:lpstr>
      <vt:lpstr>Transition to Solar Cycle 24</vt:lpstr>
      <vt:lpstr>Our grid has experienced many  geomagnetic storms</vt:lpstr>
      <vt:lpstr>Geomagnetic Storms during solar cycles</vt:lpstr>
      <vt:lpstr>Geomagnetic aa-index (blue)  and sunspot number (red)</vt:lpstr>
      <vt:lpstr>Storms are M and X class</vt:lpstr>
      <vt:lpstr>One phase of the geomagnetic storm of March 1989</vt:lpstr>
      <vt:lpstr>Geomagnetic Induced Current (GIC)</vt:lpstr>
      <vt:lpstr>GIC electrojets</vt:lpstr>
      <vt:lpstr>We have become more and more vulnerable to solar activity</vt:lpstr>
      <vt:lpstr>The GIC frequencies are very low</vt:lpstr>
      <vt:lpstr>Slide 36</vt:lpstr>
      <vt:lpstr>U.S. Electric Grid Transmission Line Miles</vt:lpstr>
      <vt:lpstr>Slide 38</vt:lpstr>
      <vt:lpstr>Slide 39</vt:lpstr>
      <vt:lpstr>Modeling efforts</vt:lpstr>
      <vt:lpstr>Slide 41</vt:lpstr>
      <vt:lpstr>Power System Disturbance and Outage Scenario of Unprecedented Scale</vt:lpstr>
      <vt:lpstr>Generator Failures</vt:lpstr>
      <vt:lpstr>Impact of the 1989 storm</vt:lpstr>
      <vt:lpstr>Damage from 1989 storm</vt:lpstr>
      <vt:lpstr>Geomagnetic Storm of  March 1989 Progression</vt:lpstr>
      <vt:lpstr>Damage from 1989 storm cont’d</vt:lpstr>
      <vt:lpstr>Comparison of  March 1989 Storm  &amp; May 1921 Storm  </vt:lpstr>
      <vt:lpstr>Slide 49</vt:lpstr>
      <vt:lpstr>What could happen?</vt:lpstr>
      <vt:lpstr>SCADA System Failures</vt:lpstr>
      <vt:lpstr>Interconnectedness</vt:lpstr>
      <vt:lpstr>A moderate level event is more likely</vt:lpstr>
      <vt:lpstr>Protective Measures</vt:lpstr>
      <vt:lpstr>Series and Biparallel Capacitors</vt:lpstr>
      <vt:lpstr>Electron tubes</vt:lpstr>
      <vt:lpstr>Faraday Cages</vt:lpstr>
      <vt:lpstr>Back-up/Replacement Transformers</vt:lpstr>
      <vt:lpstr>NASA/EPRI’s “Solar Shield” project</vt:lpstr>
      <vt:lpstr>Tasks that are needed now</vt:lpstr>
      <vt:lpstr>More tasks</vt:lpstr>
      <vt:lpstr>Presentation Content</vt:lpstr>
      <vt:lpstr>Linkages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Roth</dc:creator>
  <cp:lastModifiedBy>Alan Roth</cp:lastModifiedBy>
  <cp:revision>124</cp:revision>
  <dcterms:created xsi:type="dcterms:W3CDTF">2011-04-07T03:55:34Z</dcterms:created>
  <dcterms:modified xsi:type="dcterms:W3CDTF">2011-04-14T04:17:36Z</dcterms:modified>
</cp:coreProperties>
</file>